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57" r:id="rId4"/>
    <p:sldId id="258" r:id="rId5"/>
    <p:sldId id="259" r:id="rId6"/>
    <p:sldId id="262" r:id="rId7"/>
    <p:sldId id="260" r:id="rId8"/>
    <p:sldId id="263" r:id="rId9"/>
    <p:sldId id="264" r:id="rId10"/>
    <p:sldId id="265" r:id="rId11"/>
    <p:sldId id="267"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986" autoAdjust="0"/>
  </p:normalViewPr>
  <p:slideViewPr>
    <p:cSldViewPr>
      <p:cViewPr varScale="1">
        <p:scale>
          <a:sx n="100" d="100"/>
          <a:sy n="100" d="100"/>
        </p:scale>
        <p:origin x="-12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9C9FE-1C6A-4BDE-81D7-E4E594AE457E}" type="datetimeFigureOut">
              <a:rPr lang="pl-PL" smtClean="0"/>
              <a:pPr/>
              <a:t>2015-11-26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70685-2088-416D-971E-5FCBB649746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E1770685-2088-416D-971E-5FCBB649746B}" type="slidenum">
              <a:rPr lang="pl-PL" smtClean="0"/>
              <a:pPr/>
              <a:t>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E1770685-2088-416D-971E-5FCBB649746B}" type="slidenum">
              <a:rPr lang="pl-PL" smtClean="0"/>
              <a:pPr/>
              <a:t>5</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E1770685-2088-416D-971E-5FCBB649746B}" type="slidenum">
              <a:rPr lang="pl-PL" smtClean="0"/>
              <a:pPr/>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87F0DE6-EE22-43E8-93BE-1C3637228281}" type="datetimeFigureOut">
              <a:rPr lang="pl-PL" smtClean="0"/>
              <a:pPr/>
              <a:t>2015-11-26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9F12FA4-756F-478D-9427-EDDD5E23037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F0DE6-EE22-43E8-93BE-1C3637228281}" type="datetimeFigureOut">
              <a:rPr lang="pl-PL" smtClean="0"/>
              <a:pPr/>
              <a:t>2015-11-26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12FA4-756F-478D-9427-EDDD5E23037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9826" y="2636912"/>
            <a:ext cx="5242076" cy="1477328"/>
          </a:xfrm>
          <a:prstGeom prst="rect">
            <a:avLst/>
          </a:prstGeom>
          <a:noFill/>
        </p:spPr>
        <p:txBody>
          <a:bodyPr wrap="none" rtlCol="0">
            <a:spAutoFit/>
          </a:bodyPr>
          <a:lstStyle/>
          <a:p>
            <a:pPr algn="ctr"/>
            <a:r>
              <a:rPr lang="pl-PL" dirty="0" smtClean="0"/>
              <a:t>Prezentacja wykonana przez Wilhelma Rzeszutko</a:t>
            </a:r>
          </a:p>
          <a:p>
            <a:pPr algn="ctr"/>
            <a:r>
              <a:rPr lang="pl-PL" dirty="0" smtClean="0"/>
              <a:t>w ramach projektu „Podaj dalej 2 - Senior dla Kultury”</a:t>
            </a:r>
            <a:br>
              <a:rPr lang="pl-PL" dirty="0" smtClean="0"/>
            </a:br>
            <a:r>
              <a:rPr lang="pl-PL" dirty="0" smtClean="0"/>
              <a:t>realizowanego przez NASK</a:t>
            </a:r>
          </a:p>
          <a:p>
            <a:pPr algn="ctr"/>
            <a:r>
              <a:rPr lang="pl-PL" dirty="0" smtClean="0"/>
              <a:t>i finansowanego przez Ministerstwo Kultury</a:t>
            </a:r>
          </a:p>
          <a:p>
            <a:pPr algn="ctr"/>
            <a:r>
              <a:rPr lang="pl-PL" dirty="0" smtClean="0"/>
              <a:t>i Dziedzictwa Narodowego</a:t>
            </a:r>
            <a:endParaRPr lang="pl-PL" dirty="0"/>
          </a:p>
        </p:txBody>
      </p:sp>
      <p:pic>
        <p:nvPicPr>
          <p:cNvPr id="4" name="Obraz 3" descr="belka sdk.JPG"/>
          <p:cNvPicPr>
            <a:picLocks noChangeAspect="1"/>
          </p:cNvPicPr>
          <p:nvPr/>
        </p:nvPicPr>
        <p:blipFill>
          <a:blip r:embed="rId2" cstate="print"/>
          <a:stretch>
            <a:fillRect/>
          </a:stretch>
        </p:blipFill>
        <p:spPr>
          <a:xfrm>
            <a:off x="971600" y="0"/>
            <a:ext cx="7267575"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naszemiasto.pl/kadr/k/r/77/e0/4d81c89f0087c_o,size,933x0,q,70,h,f9356b.jpg"/>
          <p:cNvPicPr>
            <a:picLocks noChangeAspect="1" noChangeArrowheads="1"/>
          </p:cNvPicPr>
          <p:nvPr/>
        </p:nvPicPr>
        <p:blipFill>
          <a:blip r:embed="rId2" cstate="print"/>
          <a:srcRect/>
          <a:stretch>
            <a:fillRect/>
          </a:stretch>
        </p:blipFill>
        <p:spPr bwMode="auto">
          <a:xfrm>
            <a:off x="971600" y="260648"/>
            <a:ext cx="7236296" cy="5165460"/>
          </a:xfrm>
          <a:prstGeom prst="rect">
            <a:avLst/>
          </a:prstGeom>
          <a:noFill/>
        </p:spPr>
      </p:pic>
      <p:sp>
        <p:nvSpPr>
          <p:cNvPr id="3" name="Prostokąt 2"/>
          <p:cNvSpPr/>
          <p:nvPr/>
        </p:nvSpPr>
        <p:spPr>
          <a:xfrm>
            <a:off x="827584" y="5373216"/>
            <a:ext cx="7056784" cy="1200329"/>
          </a:xfrm>
          <a:prstGeom prst="rect">
            <a:avLst/>
          </a:prstGeom>
        </p:spPr>
        <p:txBody>
          <a:bodyPr wrap="square">
            <a:spAutoFit/>
          </a:bodyPr>
          <a:lstStyle/>
          <a:p>
            <a:r>
              <a:rPr lang="pl-PL" dirty="0" smtClean="0"/>
              <a:t>Muzeum Historyczne na zamku w Sanoku słynie z najbogatszej w Polsce kolekcji ikon oraz największego zbioru dzieł Zdzisława Beksińskiego. Zgodnie z zapisem testamentowym artysty, jest jego jedynym spadkobiercą. </a:t>
            </a:r>
            <a:endParaRPr lang="pl-PL" dirty="0"/>
          </a:p>
        </p:txBody>
      </p:sp>
      <p:sp>
        <p:nvSpPr>
          <p:cNvPr id="5" name="pole tekstowe 4"/>
          <p:cNvSpPr txBox="1"/>
          <p:nvPr/>
        </p:nvSpPr>
        <p:spPr>
          <a:xfrm>
            <a:off x="5868144" y="6453336"/>
            <a:ext cx="2170466" cy="276999"/>
          </a:xfrm>
          <a:prstGeom prst="rect">
            <a:avLst/>
          </a:prstGeom>
          <a:noFill/>
        </p:spPr>
        <p:txBody>
          <a:bodyPr wrap="none" rtlCol="0">
            <a:spAutoFit/>
          </a:bodyPr>
          <a:lstStyle/>
          <a:p>
            <a:r>
              <a:rPr lang="pl-PL" sz="1200" dirty="0" smtClean="0"/>
              <a:t>Wykorzystano zasoby  Internetu</a:t>
            </a:r>
            <a:endParaRPr lang="pl-PL" sz="1200" dirty="0"/>
          </a:p>
        </p:txBody>
      </p:sp>
      <p:sp>
        <p:nvSpPr>
          <p:cNvPr id="6" name="pole tekstowe 5"/>
          <p:cNvSpPr txBox="1"/>
          <p:nvPr/>
        </p:nvSpPr>
        <p:spPr>
          <a:xfrm>
            <a:off x="6372200" y="5157192"/>
            <a:ext cx="1803699" cy="246221"/>
          </a:xfrm>
          <a:prstGeom prst="rect">
            <a:avLst/>
          </a:prstGeom>
          <a:noFill/>
        </p:spPr>
        <p:txBody>
          <a:bodyPr wrap="none" rtlCol="0">
            <a:spAutoFit/>
          </a:bodyPr>
          <a:lstStyle/>
          <a:p>
            <a:r>
              <a:rPr lang="pl-PL" sz="1000" dirty="0" smtClean="0"/>
              <a:t>źródło: </a:t>
            </a:r>
            <a:r>
              <a:rPr lang="pl-PL" sz="1000" dirty="0" err="1" smtClean="0"/>
              <a:t>rzeszow.naszemiasto.pl</a:t>
            </a:r>
            <a:endParaRPr lang="pl-PL"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bwMode="auto">
          <a:xfrm>
            <a:off x="1115616" y="0"/>
            <a:ext cx="6984776" cy="2792412"/>
          </a:xfrm>
          <a:prstGeom prst="rect">
            <a:avLst/>
          </a:prstGeom>
          <a:noFill/>
          <a:ln w="9525">
            <a:noFill/>
            <a:round/>
            <a:headEnd/>
            <a:tailEnd/>
          </a:ln>
        </p:spPr>
        <p:txBody>
          <a:bodyPr vert="horz" wrap="square" lIns="0" tIns="0" rIns="0" bIns="0" numCol="1" anchor="b" anchorCtr="0" compatLnSpc="1">
            <a:prstTxWarp prst="textNoShape">
              <a:avLst/>
            </a:prstTxWarp>
            <a:normAutofit fontScale="67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Uczestnik projektu jako autor niniejszej prezentacji wyraził zgodę na wykorzystanie wytworzonych przez siebie utworów do celów edukacyjnych oraz promocyjnych w części lub całości zgodnie z Regulaminem rekrutacji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uczestnictwa w projekcie: „Podaj dalej 2 – Senior dla Kultury”.</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Ilustracje, zdjęcia i utwory przedstawione w niniejszej prezentacji pochodzą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z zasobów sieci Internet oraz zasobów prywatnych uczestników projektu i są wykorzystywane przez organizatora wyłącznie w celu edukacyjnych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promocyjnych ww. projektu. Wykorzystanie prezentacji w innym celu jest prawnie zabronione.</a:t>
            </a:r>
            <a:endParaRPr kumimoji="0" lang="pl-PL" sz="6000" b="0" i="0" u="none" strike="noStrike" kern="1200" cap="none" spc="0" normalizeH="0" baseline="0" noProof="0" dirty="0">
              <a:ln>
                <a:noFill/>
              </a:ln>
              <a:solidFill>
                <a:srgbClr val="000000"/>
              </a:solidFill>
              <a:effectLst/>
              <a:uLnTx/>
              <a:uFillTx/>
              <a:latin typeface="Arial"/>
              <a:ea typeface="Microsoft YaHei"/>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4725144"/>
            <a:ext cx="7772400" cy="2736304"/>
          </a:xfrm>
        </p:spPr>
        <p:txBody>
          <a:bodyPr>
            <a:normAutofit fontScale="90000"/>
          </a:bodyPr>
          <a:lstStyle/>
          <a:p>
            <a:r>
              <a:rPr lang="pl-PL" dirty="0" smtClean="0"/>
              <a:t>Zamek w Sanoku</a:t>
            </a:r>
            <a:br>
              <a:rPr lang="pl-PL" dirty="0" smtClean="0"/>
            </a:br>
            <a:r>
              <a:rPr lang="pl-PL" sz="1600" dirty="0" smtClean="0"/>
              <a:t>Najstarsza  wzmianka pochodzi z roku 1150. Na sanockim zamku 2 maja 1417 roku odbyła się królewska uczta weselna z nowo poślubioną wybranką księżniczką Elżbietą z Pilczy Granowską, córką wojewody sandomierskiego. Elżbieta pomimo słusznego już wieku, bo lat 40 i kilka już miała, nadal zachwycała urodą. Właśnie nadzwyczajna uroda była przyczyną jej jakże burzliwego życia. Ona po raz czwarty wychodziła za mąż, on trzeci raz się żenił. Od czasów króla Władysława Jagiełły zamek królewski w Sanoku stanowił już oprawę małżonek królewskich.</a:t>
            </a:r>
            <a:br>
              <a:rPr lang="pl-PL" sz="1600" dirty="0" smtClean="0"/>
            </a:br>
            <a:r>
              <a:rPr lang="pl-PL" sz="1600" dirty="0" smtClean="0"/>
              <a:t/>
            </a:r>
            <a:br>
              <a:rPr lang="pl-PL" sz="1600" dirty="0" smtClean="0"/>
            </a:br>
            <a:r>
              <a:rPr lang="pl-PL" dirty="0" smtClean="0"/>
              <a:t/>
            </a:r>
            <a:br>
              <a:rPr lang="pl-PL" dirty="0" smtClean="0"/>
            </a:br>
            <a:endParaRPr lang="pl-PL" dirty="0"/>
          </a:p>
        </p:txBody>
      </p:sp>
      <p:sp>
        <p:nvSpPr>
          <p:cNvPr id="3" name="Podtytuł 2"/>
          <p:cNvSpPr>
            <a:spLocks noGrp="1"/>
          </p:cNvSpPr>
          <p:nvPr>
            <p:ph type="subTitle" idx="1"/>
          </p:nvPr>
        </p:nvSpPr>
        <p:spPr>
          <a:xfrm>
            <a:off x="1187624" y="1340768"/>
            <a:ext cx="6400800" cy="1752600"/>
          </a:xfrm>
        </p:spPr>
        <p:txBody>
          <a:bodyPr/>
          <a:lstStyle/>
          <a:p>
            <a:endParaRPr lang="pl-PL" dirty="0"/>
          </a:p>
        </p:txBody>
      </p:sp>
      <p:pic>
        <p:nvPicPr>
          <p:cNvPr id="1026" name="Picture 2" descr="http://cupofhappiness.pl/wp-content/uploads/2014/06/Zamek-Kr%C3%B3lewski-w-Sanoku_1.jpg"/>
          <p:cNvPicPr>
            <a:picLocks noChangeAspect="1" noChangeArrowheads="1"/>
          </p:cNvPicPr>
          <p:nvPr/>
        </p:nvPicPr>
        <p:blipFill>
          <a:blip r:embed="rId2" cstate="print"/>
          <a:srcRect/>
          <a:stretch>
            <a:fillRect/>
          </a:stretch>
        </p:blipFill>
        <p:spPr bwMode="auto">
          <a:xfrm>
            <a:off x="1403648" y="0"/>
            <a:ext cx="6048672" cy="4437112"/>
          </a:xfrm>
          <a:prstGeom prst="rect">
            <a:avLst/>
          </a:prstGeom>
          <a:noFill/>
        </p:spPr>
      </p:pic>
      <p:sp>
        <p:nvSpPr>
          <p:cNvPr id="5" name="pole tekstowe 4"/>
          <p:cNvSpPr txBox="1"/>
          <p:nvPr/>
        </p:nvSpPr>
        <p:spPr>
          <a:xfrm>
            <a:off x="6372200" y="4437112"/>
            <a:ext cx="1584176" cy="246221"/>
          </a:xfrm>
          <a:prstGeom prst="rect">
            <a:avLst/>
          </a:prstGeom>
          <a:noFill/>
        </p:spPr>
        <p:txBody>
          <a:bodyPr wrap="square" rtlCol="0">
            <a:spAutoFit/>
          </a:bodyPr>
          <a:lstStyle/>
          <a:p>
            <a:r>
              <a:rPr lang="pl-PL" sz="1000" dirty="0" smtClean="0"/>
              <a:t>źródło: </a:t>
            </a:r>
            <a:r>
              <a:rPr lang="pl-PL" sz="1000" dirty="0" err="1" smtClean="0"/>
              <a:t>cupofhappiness.pl</a:t>
            </a:r>
            <a:endParaRPr lang="pl-PL"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s://encrypted-tbn3.gstatic.com/images?q=tbn:ANd9GcQJdQVNC3WFN_o-Srgd1iCzKh78F-wSo8B_0QBl7ddZo5OFSWuu"/>
          <p:cNvSpPr>
            <a:spLocks noChangeAspect="1" noChangeArrowheads="1"/>
          </p:cNvSpPr>
          <p:nvPr/>
        </p:nvSpPr>
        <p:spPr bwMode="auto">
          <a:xfrm>
            <a:off x="155575" y="-914400"/>
            <a:ext cx="2857500" cy="19145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00" name="Picture 4" descr="http://www.witajwpodrozy.pl/_items/obrazy/Inne/sanok_zamek_wzgorze_park_20_1.jpg"/>
          <p:cNvPicPr>
            <a:picLocks noChangeAspect="1" noChangeArrowheads="1"/>
          </p:cNvPicPr>
          <p:nvPr/>
        </p:nvPicPr>
        <p:blipFill>
          <a:blip r:embed="rId3" cstate="print"/>
          <a:srcRect/>
          <a:stretch>
            <a:fillRect/>
          </a:stretch>
        </p:blipFill>
        <p:spPr bwMode="auto">
          <a:xfrm>
            <a:off x="251520" y="1196752"/>
            <a:ext cx="3744416" cy="5093995"/>
          </a:xfrm>
          <a:prstGeom prst="rect">
            <a:avLst/>
          </a:prstGeom>
          <a:noFill/>
        </p:spPr>
      </p:pic>
      <p:sp>
        <p:nvSpPr>
          <p:cNvPr id="4" name="pole tekstowe 3"/>
          <p:cNvSpPr txBox="1"/>
          <p:nvPr/>
        </p:nvSpPr>
        <p:spPr>
          <a:xfrm>
            <a:off x="107504" y="260648"/>
            <a:ext cx="4104456" cy="369332"/>
          </a:xfrm>
          <a:prstGeom prst="rect">
            <a:avLst/>
          </a:prstGeom>
          <a:noFill/>
        </p:spPr>
        <p:txBody>
          <a:bodyPr wrap="square" rtlCol="0">
            <a:spAutoFit/>
          </a:bodyPr>
          <a:lstStyle/>
          <a:p>
            <a:r>
              <a:rPr lang="pl-PL" dirty="0" smtClean="0"/>
              <a:t>Zamek w Sanoku. Widok od strony Sanu.</a:t>
            </a:r>
            <a:endParaRPr lang="pl-PL" dirty="0"/>
          </a:p>
        </p:txBody>
      </p:sp>
      <p:sp>
        <p:nvSpPr>
          <p:cNvPr id="5" name="pole tekstowe 4"/>
          <p:cNvSpPr txBox="1"/>
          <p:nvPr/>
        </p:nvSpPr>
        <p:spPr>
          <a:xfrm>
            <a:off x="4427984" y="1268760"/>
            <a:ext cx="4716016" cy="369332"/>
          </a:xfrm>
          <a:prstGeom prst="rect">
            <a:avLst/>
          </a:prstGeom>
          <a:noFill/>
        </p:spPr>
        <p:txBody>
          <a:bodyPr wrap="square" rtlCol="0">
            <a:spAutoFit/>
          </a:bodyPr>
          <a:lstStyle/>
          <a:p>
            <a:endParaRPr lang="pl-PL" dirty="0"/>
          </a:p>
        </p:txBody>
      </p:sp>
      <p:sp>
        <p:nvSpPr>
          <p:cNvPr id="6" name="pole tekstowe 5"/>
          <p:cNvSpPr txBox="1"/>
          <p:nvPr/>
        </p:nvSpPr>
        <p:spPr>
          <a:xfrm>
            <a:off x="4572000" y="2420888"/>
            <a:ext cx="3960440" cy="1200329"/>
          </a:xfrm>
          <a:prstGeom prst="rect">
            <a:avLst/>
          </a:prstGeom>
          <a:noFill/>
        </p:spPr>
        <p:txBody>
          <a:bodyPr wrap="square" rtlCol="0">
            <a:spAutoFit/>
          </a:bodyPr>
          <a:lstStyle/>
          <a:p>
            <a:r>
              <a:rPr lang="pl-PL" dirty="0" smtClean="0"/>
              <a:t>Obecny zamek położony jest na wzgórzu 317 m n.p.m. nad stromym zboczem od strony wschodniej  u podnóża  którego przepływała rzeka San.</a:t>
            </a:r>
            <a:endParaRPr lang="pl-PL" dirty="0"/>
          </a:p>
        </p:txBody>
      </p:sp>
      <p:sp>
        <p:nvSpPr>
          <p:cNvPr id="7" name="pole tekstowe 6"/>
          <p:cNvSpPr txBox="1"/>
          <p:nvPr/>
        </p:nvSpPr>
        <p:spPr>
          <a:xfrm>
            <a:off x="1187624" y="6309320"/>
            <a:ext cx="1781257" cy="246221"/>
          </a:xfrm>
          <a:prstGeom prst="rect">
            <a:avLst/>
          </a:prstGeom>
          <a:noFill/>
        </p:spPr>
        <p:txBody>
          <a:bodyPr wrap="none" rtlCol="0">
            <a:spAutoFit/>
          </a:bodyPr>
          <a:lstStyle/>
          <a:p>
            <a:r>
              <a:rPr lang="pl-PL" sz="1000" dirty="0" smtClean="0"/>
              <a:t>źródło: </a:t>
            </a:r>
            <a:r>
              <a:rPr lang="pl-PL" sz="1000" dirty="0" err="1" smtClean="0"/>
              <a:t>www.witajwpodrozy.pl</a:t>
            </a:r>
            <a:endParaRPr lang="pl-PL"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sanok.pl/wp-content/uploads/Zamek_Sanok_z_lotu_ptaka_Witold_Swiech_001.jpg"/>
          <p:cNvPicPr>
            <a:picLocks noChangeAspect="1" noChangeArrowheads="1"/>
          </p:cNvPicPr>
          <p:nvPr/>
        </p:nvPicPr>
        <p:blipFill>
          <a:blip r:embed="rId2" cstate="print"/>
          <a:srcRect/>
          <a:stretch>
            <a:fillRect/>
          </a:stretch>
        </p:blipFill>
        <p:spPr bwMode="auto">
          <a:xfrm>
            <a:off x="0" y="476672"/>
            <a:ext cx="9144000" cy="4897728"/>
          </a:xfrm>
          <a:prstGeom prst="rect">
            <a:avLst/>
          </a:prstGeom>
          <a:noFill/>
        </p:spPr>
      </p:pic>
      <p:sp>
        <p:nvSpPr>
          <p:cNvPr id="3" name="pole tekstowe 2"/>
          <p:cNvSpPr txBox="1"/>
          <p:nvPr/>
        </p:nvSpPr>
        <p:spPr>
          <a:xfrm>
            <a:off x="467544" y="5445224"/>
            <a:ext cx="8496944" cy="369332"/>
          </a:xfrm>
          <a:prstGeom prst="rect">
            <a:avLst/>
          </a:prstGeom>
          <a:noFill/>
        </p:spPr>
        <p:txBody>
          <a:bodyPr wrap="square" rtlCol="0">
            <a:spAutoFit/>
          </a:bodyPr>
          <a:lstStyle/>
          <a:p>
            <a:r>
              <a:rPr lang="pl-PL" dirty="0" smtClean="0"/>
              <a:t>Panorama Sanoka. Na pierwszym planie Zamek Królewski.</a:t>
            </a:r>
            <a:endParaRPr lang="pl-PL" dirty="0"/>
          </a:p>
        </p:txBody>
      </p:sp>
      <p:sp>
        <p:nvSpPr>
          <p:cNvPr id="4" name="pole tekstowe 3"/>
          <p:cNvSpPr txBox="1"/>
          <p:nvPr/>
        </p:nvSpPr>
        <p:spPr>
          <a:xfrm>
            <a:off x="971600" y="0"/>
            <a:ext cx="7056784" cy="461665"/>
          </a:xfrm>
          <a:prstGeom prst="rect">
            <a:avLst/>
          </a:prstGeom>
          <a:noFill/>
        </p:spPr>
        <p:txBody>
          <a:bodyPr wrap="square" rtlCol="0">
            <a:spAutoFit/>
          </a:bodyPr>
          <a:lstStyle/>
          <a:p>
            <a:r>
              <a:rPr lang="pl-PL" sz="2400" dirty="0" smtClean="0"/>
              <a:t>                       Sanok – widok z lotu ptaka</a:t>
            </a:r>
            <a:endParaRPr lang="pl-PL" sz="2400" dirty="0"/>
          </a:p>
        </p:txBody>
      </p:sp>
      <p:sp>
        <p:nvSpPr>
          <p:cNvPr id="5" name="pole tekstowe 4"/>
          <p:cNvSpPr txBox="1"/>
          <p:nvPr/>
        </p:nvSpPr>
        <p:spPr>
          <a:xfrm>
            <a:off x="7452320" y="5445224"/>
            <a:ext cx="1342034" cy="246221"/>
          </a:xfrm>
          <a:prstGeom prst="rect">
            <a:avLst/>
          </a:prstGeom>
          <a:noFill/>
        </p:spPr>
        <p:txBody>
          <a:bodyPr wrap="none" rtlCol="0">
            <a:spAutoFit/>
          </a:bodyPr>
          <a:lstStyle/>
          <a:p>
            <a:r>
              <a:rPr lang="pl-PL" sz="1000" dirty="0" smtClean="0"/>
              <a:t>źródło: </a:t>
            </a:r>
            <a:r>
              <a:rPr lang="pl-PL" sz="1000" dirty="0" err="1" smtClean="0"/>
              <a:t>bieszczady.pro</a:t>
            </a:r>
            <a:endParaRPr lang="pl-PL"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259632" y="6165304"/>
            <a:ext cx="7884368" cy="369332"/>
          </a:xfrm>
          <a:prstGeom prst="rect">
            <a:avLst/>
          </a:prstGeom>
          <a:noFill/>
        </p:spPr>
        <p:txBody>
          <a:bodyPr wrap="square" rtlCol="0">
            <a:spAutoFit/>
          </a:bodyPr>
          <a:lstStyle/>
          <a:p>
            <a:r>
              <a:rPr lang="pl-PL" dirty="0" smtClean="0"/>
              <a:t>Sanok – widok z lotu ptaka na dolinę Sanu.</a:t>
            </a:r>
            <a:endParaRPr lang="pl-PL" dirty="0"/>
          </a:p>
        </p:txBody>
      </p:sp>
      <p:pic>
        <p:nvPicPr>
          <p:cNvPr id="8194" name="Picture 2" descr="http://i.ytimg.com/vi/Finh3p2CdRE/maxresdefault.jpg"/>
          <p:cNvPicPr>
            <a:picLocks noChangeAspect="1" noChangeArrowheads="1"/>
          </p:cNvPicPr>
          <p:nvPr/>
        </p:nvPicPr>
        <p:blipFill>
          <a:blip r:embed="rId3" cstate="print"/>
          <a:srcRect/>
          <a:stretch>
            <a:fillRect/>
          </a:stretch>
        </p:blipFill>
        <p:spPr bwMode="auto">
          <a:xfrm>
            <a:off x="899592" y="404664"/>
            <a:ext cx="7272809" cy="5454606"/>
          </a:xfrm>
          <a:prstGeom prst="rect">
            <a:avLst/>
          </a:prstGeom>
          <a:noFill/>
        </p:spPr>
      </p:pic>
      <p:sp>
        <p:nvSpPr>
          <p:cNvPr id="4" name="pole tekstowe 3"/>
          <p:cNvSpPr txBox="1"/>
          <p:nvPr/>
        </p:nvSpPr>
        <p:spPr>
          <a:xfrm>
            <a:off x="6876256" y="5877272"/>
            <a:ext cx="1277914" cy="246221"/>
          </a:xfrm>
          <a:prstGeom prst="rect">
            <a:avLst/>
          </a:prstGeom>
          <a:noFill/>
        </p:spPr>
        <p:txBody>
          <a:bodyPr wrap="none" rtlCol="0">
            <a:spAutoFit/>
          </a:bodyPr>
          <a:lstStyle/>
          <a:p>
            <a:r>
              <a:rPr lang="pl-PL" sz="1000" dirty="0" smtClean="0"/>
              <a:t>źródło: </a:t>
            </a:r>
            <a:r>
              <a:rPr lang="pl-PL" sz="1000" dirty="0" err="1" smtClean="0"/>
              <a:t>wikipedia.org</a:t>
            </a:r>
            <a:endParaRPr lang="pl-PL"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amiasto.com.pl/zdjecia/dodane/2352-Zamek.jpg"/>
          <p:cNvPicPr>
            <a:picLocks noChangeAspect="1" noChangeArrowheads="1"/>
          </p:cNvPicPr>
          <p:nvPr/>
        </p:nvPicPr>
        <p:blipFill>
          <a:blip r:embed="rId3" cstate="print"/>
          <a:srcRect/>
          <a:stretch>
            <a:fillRect/>
          </a:stretch>
        </p:blipFill>
        <p:spPr bwMode="auto">
          <a:xfrm>
            <a:off x="467544" y="404664"/>
            <a:ext cx="7983810" cy="4783435"/>
          </a:xfrm>
          <a:prstGeom prst="rect">
            <a:avLst/>
          </a:prstGeom>
          <a:noFill/>
        </p:spPr>
      </p:pic>
      <p:pic>
        <p:nvPicPr>
          <p:cNvPr id="1028" name="Picture 4" descr="http://www.zamiasto.com.pl/zdjecia/dodane/2352-Zamek.jpg"/>
          <p:cNvPicPr>
            <a:picLocks noChangeAspect="1" noChangeArrowheads="1"/>
          </p:cNvPicPr>
          <p:nvPr/>
        </p:nvPicPr>
        <p:blipFill>
          <a:blip r:embed="rId3" cstate="print"/>
          <a:srcRect/>
          <a:stretch>
            <a:fillRect/>
          </a:stretch>
        </p:blipFill>
        <p:spPr bwMode="auto">
          <a:xfrm>
            <a:off x="179512" y="404664"/>
            <a:ext cx="8343850" cy="4824536"/>
          </a:xfrm>
          <a:prstGeom prst="rect">
            <a:avLst/>
          </a:prstGeom>
          <a:noFill/>
        </p:spPr>
      </p:pic>
      <p:sp>
        <p:nvSpPr>
          <p:cNvPr id="6" name="Prostokąt 5"/>
          <p:cNvSpPr/>
          <p:nvPr/>
        </p:nvSpPr>
        <p:spPr>
          <a:xfrm>
            <a:off x="899592" y="5517232"/>
            <a:ext cx="8856984" cy="646331"/>
          </a:xfrm>
          <a:prstGeom prst="rect">
            <a:avLst/>
          </a:prstGeom>
        </p:spPr>
        <p:txBody>
          <a:bodyPr wrap="square">
            <a:spAutoFit/>
          </a:bodyPr>
          <a:lstStyle/>
          <a:p>
            <a:r>
              <a:rPr lang="pl-PL" dirty="0" smtClean="0"/>
              <a:t>Klasztor  Franciszkanów  w Sanoku. Został założony 27 lutego 1377 roku. </a:t>
            </a:r>
          </a:p>
          <a:p>
            <a:r>
              <a:rPr lang="pl-PL" dirty="0" smtClean="0"/>
              <a:t>W obecnym roku (2015) przeżywamy 638-lecie obecności w mieście. </a:t>
            </a:r>
            <a:endParaRPr lang="pl-PL" dirty="0"/>
          </a:p>
        </p:txBody>
      </p:sp>
      <p:sp>
        <p:nvSpPr>
          <p:cNvPr id="5" name="pole tekstowe 4"/>
          <p:cNvSpPr txBox="1"/>
          <p:nvPr/>
        </p:nvSpPr>
        <p:spPr>
          <a:xfrm>
            <a:off x="7092280" y="5301208"/>
            <a:ext cx="1426994" cy="246221"/>
          </a:xfrm>
          <a:prstGeom prst="rect">
            <a:avLst/>
          </a:prstGeom>
          <a:noFill/>
        </p:spPr>
        <p:txBody>
          <a:bodyPr wrap="none" rtlCol="0">
            <a:spAutoFit/>
          </a:bodyPr>
          <a:lstStyle/>
          <a:p>
            <a:r>
              <a:rPr lang="pl-PL" sz="1000" dirty="0" smtClean="0"/>
              <a:t>źródło: </a:t>
            </a:r>
            <a:r>
              <a:rPr lang="pl-PL" sz="1000" dirty="0" err="1" smtClean="0"/>
              <a:t>zamiasto.com.pl</a:t>
            </a:r>
            <a:endParaRPr lang="pl-PL"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photo.bikestats.eu/zdjecie,pelne,411047,20130803,widok-na-san-z-murow-zamku.jpg"/>
          <p:cNvPicPr>
            <a:picLocks noChangeAspect="1" noChangeArrowheads="1"/>
          </p:cNvPicPr>
          <p:nvPr/>
        </p:nvPicPr>
        <p:blipFill>
          <a:blip r:embed="rId2" cstate="print"/>
          <a:srcRect/>
          <a:stretch>
            <a:fillRect/>
          </a:stretch>
        </p:blipFill>
        <p:spPr bwMode="auto">
          <a:xfrm>
            <a:off x="323528" y="476672"/>
            <a:ext cx="8572500" cy="4819650"/>
          </a:xfrm>
          <a:prstGeom prst="rect">
            <a:avLst/>
          </a:prstGeom>
          <a:noFill/>
        </p:spPr>
      </p:pic>
      <p:sp>
        <p:nvSpPr>
          <p:cNvPr id="3" name="pole tekstowe 2"/>
          <p:cNvSpPr txBox="1"/>
          <p:nvPr/>
        </p:nvSpPr>
        <p:spPr>
          <a:xfrm>
            <a:off x="1043608" y="5949280"/>
            <a:ext cx="7056784" cy="369332"/>
          </a:xfrm>
          <a:prstGeom prst="rect">
            <a:avLst/>
          </a:prstGeom>
          <a:noFill/>
        </p:spPr>
        <p:txBody>
          <a:bodyPr wrap="square" rtlCol="0">
            <a:spAutoFit/>
          </a:bodyPr>
          <a:lstStyle/>
          <a:p>
            <a:r>
              <a:rPr lang="pl-PL" dirty="0" smtClean="0"/>
              <a:t>Widok z tarasu  zamku na dolinę  Sanu, dzielnicę Wójtostwo i Beskid Niski.</a:t>
            </a:r>
            <a:endParaRPr lang="pl-PL" dirty="0"/>
          </a:p>
        </p:txBody>
      </p:sp>
      <p:sp>
        <p:nvSpPr>
          <p:cNvPr id="4" name="pole tekstowe 3"/>
          <p:cNvSpPr txBox="1"/>
          <p:nvPr/>
        </p:nvSpPr>
        <p:spPr>
          <a:xfrm>
            <a:off x="7308304" y="5301208"/>
            <a:ext cx="1582484" cy="246221"/>
          </a:xfrm>
          <a:prstGeom prst="rect">
            <a:avLst/>
          </a:prstGeom>
          <a:noFill/>
        </p:spPr>
        <p:txBody>
          <a:bodyPr wrap="none" rtlCol="0">
            <a:spAutoFit/>
          </a:bodyPr>
          <a:lstStyle/>
          <a:p>
            <a:r>
              <a:rPr lang="pl-PL" sz="1000" dirty="0" smtClean="0"/>
              <a:t>źródło: </a:t>
            </a:r>
            <a:r>
              <a:rPr lang="pl-PL" sz="1000" dirty="0" err="1" smtClean="0"/>
              <a:t>kajman.bikestats.pl</a:t>
            </a:r>
            <a:endParaRPr lang="pl-PL"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cupofhappiness.pl/wp-content/uploads/2014/06/Zamek-Kr%C3%B3lewski-w-Sanoku_1.jpg"/>
          <p:cNvPicPr>
            <a:picLocks noChangeAspect="1" noChangeArrowheads="1"/>
          </p:cNvPicPr>
          <p:nvPr/>
        </p:nvPicPr>
        <p:blipFill>
          <a:blip r:embed="rId2" cstate="print"/>
          <a:srcRect/>
          <a:stretch>
            <a:fillRect/>
          </a:stretch>
        </p:blipFill>
        <p:spPr bwMode="auto">
          <a:xfrm>
            <a:off x="1331640" y="260648"/>
            <a:ext cx="6286500" cy="4714876"/>
          </a:xfrm>
          <a:prstGeom prst="rect">
            <a:avLst/>
          </a:prstGeom>
          <a:noFill/>
        </p:spPr>
      </p:pic>
      <p:sp>
        <p:nvSpPr>
          <p:cNvPr id="3" name="pole tekstowe 2"/>
          <p:cNvSpPr txBox="1"/>
          <p:nvPr/>
        </p:nvSpPr>
        <p:spPr>
          <a:xfrm>
            <a:off x="1259632" y="5877272"/>
            <a:ext cx="6840760" cy="646331"/>
          </a:xfrm>
          <a:prstGeom prst="rect">
            <a:avLst/>
          </a:prstGeom>
          <a:noFill/>
        </p:spPr>
        <p:txBody>
          <a:bodyPr wrap="square" rtlCol="0">
            <a:spAutoFit/>
          </a:bodyPr>
          <a:lstStyle/>
          <a:p>
            <a:r>
              <a:rPr lang="pl-PL" dirty="0" smtClean="0"/>
              <a:t>Zamek królewski z odbudowanym skrzydłem południowym zamku na potrzeby galerii im. Zdzisława Beksińskiego.</a:t>
            </a:r>
            <a:endParaRPr lang="pl-PL" dirty="0"/>
          </a:p>
        </p:txBody>
      </p:sp>
      <p:sp>
        <p:nvSpPr>
          <p:cNvPr id="4" name="pole tekstowe 3"/>
          <p:cNvSpPr txBox="1"/>
          <p:nvPr/>
        </p:nvSpPr>
        <p:spPr>
          <a:xfrm>
            <a:off x="6012160" y="4941168"/>
            <a:ext cx="1584176" cy="246221"/>
          </a:xfrm>
          <a:prstGeom prst="rect">
            <a:avLst/>
          </a:prstGeom>
          <a:noFill/>
        </p:spPr>
        <p:txBody>
          <a:bodyPr wrap="square" rtlCol="0">
            <a:spAutoFit/>
          </a:bodyPr>
          <a:lstStyle/>
          <a:p>
            <a:r>
              <a:rPr lang="pl-PL" sz="1000" dirty="0" smtClean="0"/>
              <a:t>źródło: </a:t>
            </a:r>
            <a:r>
              <a:rPr lang="pl-PL" sz="1000" dirty="0" err="1" smtClean="0"/>
              <a:t>cupofhappiness.pl</a:t>
            </a:r>
            <a:endParaRPr lang="pl-PL"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txt.zamkiobronne.pl/img/big/887__081014_14_16_47_sanok05.png"/>
          <p:cNvPicPr>
            <a:picLocks noChangeAspect="1" noChangeArrowheads="1"/>
          </p:cNvPicPr>
          <p:nvPr/>
        </p:nvPicPr>
        <p:blipFill>
          <a:blip r:embed="rId2" cstate="print"/>
          <a:srcRect/>
          <a:stretch>
            <a:fillRect/>
          </a:stretch>
        </p:blipFill>
        <p:spPr bwMode="auto">
          <a:xfrm>
            <a:off x="1043608" y="332656"/>
            <a:ext cx="6667500" cy="4505325"/>
          </a:xfrm>
          <a:prstGeom prst="rect">
            <a:avLst/>
          </a:prstGeom>
          <a:noFill/>
        </p:spPr>
      </p:pic>
      <p:sp>
        <p:nvSpPr>
          <p:cNvPr id="3" name="pole tekstowe 2"/>
          <p:cNvSpPr txBox="1"/>
          <p:nvPr/>
        </p:nvSpPr>
        <p:spPr>
          <a:xfrm>
            <a:off x="1115616" y="5373216"/>
            <a:ext cx="6696744" cy="1200329"/>
          </a:xfrm>
          <a:prstGeom prst="rect">
            <a:avLst/>
          </a:prstGeom>
          <a:noFill/>
        </p:spPr>
        <p:txBody>
          <a:bodyPr wrap="square" rtlCol="0">
            <a:spAutoFit/>
          </a:bodyPr>
          <a:lstStyle/>
          <a:p>
            <a:r>
              <a:rPr lang="pl-PL" dirty="0" smtClean="0"/>
              <a:t>Pierwotna konstrukcja Zamku sanockiego z Wieżą kazimierzowską. Obecnie realizowany jest projekt rewitalizacji wzgórza zamkowego z funduszy unijnych, który w swoich zamierzeniach ma na celu odbudowę wieży. </a:t>
            </a:r>
            <a:endParaRPr lang="pl-PL" dirty="0"/>
          </a:p>
        </p:txBody>
      </p:sp>
      <p:sp>
        <p:nvSpPr>
          <p:cNvPr id="4" name="pole tekstowe 3"/>
          <p:cNvSpPr txBox="1"/>
          <p:nvPr/>
        </p:nvSpPr>
        <p:spPr>
          <a:xfrm>
            <a:off x="6300192" y="4869160"/>
            <a:ext cx="1452642" cy="246221"/>
          </a:xfrm>
          <a:prstGeom prst="rect">
            <a:avLst/>
          </a:prstGeom>
          <a:noFill/>
        </p:spPr>
        <p:txBody>
          <a:bodyPr wrap="none" rtlCol="0">
            <a:spAutoFit/>
          </a:bodyPr>
          <a:lstStyle/>
          <a:p>
            <a:r>
              <a:rPr lang="pl-PL" sz="1000" dirty="0" smtClean="0"/>
              <a:t>źródło: </a:t>
            </a:r>
            <a:r>
              <a:rPr lang="pl-PL" sz="1000" dirty="0" err="1" smtClean="0"/>
              <a:t>zamkiobronne.pl</a:t>
            </a:r>
            <a:endParaRPr lang="pl-PL"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224</Words>
  <Application>Microsoft Office PowerPoint</Application>
  <PresentationFormat>Pokaz na ekranie (4:3)</PresentationFormat>
  <Paragraphs>30</Paragraphs>
  <Slides>11</Slides>
  <Notes>3</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Slajd 1</vt:lpstr>
      <vt:lpstr>Zamek w Sanoku Najstarsza  wzmianka pochodzi z roku 1150. Na sanockim zamku 2 maja 1417 roku odbyła się królewska uczta weselna z nowo poślubioną wybranką księżniczką Elżbietą z Pilczy Granowską, córką wojewody sandomierskiego. Elżbieta pomimo słusznego już wieku, bo lat 40 i kilka już miała, nadal zachwycała urodą. Właśnie nadzwyczajna uroda była przyczyną jej jakże burzliwego życia. Ona po raz czwarty wychodziła za mąż, on trzeci raz się żenił. Od czasów króla Władysława Jagiełły zamek królewski w Sanoku stanowił już oprawę małżonek królewskich.   </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Zamek w Sanoku</dc:title>
  <dc:creator>kurs</dc:creator>
  <cp:lastModifiedBy>Your User Name</cp:lastModifiedBy>
  <cp:revision>58</cp:revision>
  <dcterms:created xsi:type="dcterms:W3CDTF">2015-06-10T13:19:09Z</dcterms:created>
  <dcterms:modified xsi:type="dcterms:W3CDTF">2015-11-26T13:24:32Z</dcterms:modified>
</cp:coreProperties>
</file>